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7" r:id="rId4"/>
    <p:sldId id="257" r:id="rId5"/>
    <p:sldId id="268" r:id="rId6"/>
    <p:sldId id="269" r:id="rId7"/>
    <p:sldId id="273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4699"/>
  </p:normalViewPr>
  <p:slideViewPr>
    <p:cSldViewPr snapToGrid="0" snapToObjects="1">
      <p:cViewPr>
        <p:scale>
          <a:sx n="80" d="100"/>
          <a:sy n="80" d="100"/>
        </p:scale>
        <p:origin x="1072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EFE1-4B2D-6942-86CA-F89BF7B1A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AEDCF-EC35-CB4B-9EFC-6B7598FF4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0ADE-BF89-8A43-9898-F8F1D303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79465-60A6-B149-98EF-5ED6EE8E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19CC2-7A1A-3B47-80BA-F42B9A78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8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4F30-769E-794C-AEE5-6643ECEB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F804C-9CBF-194E-8FBB-383F48788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A130F-6F58-7F42-85A6-6EF618AA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CB398-AF6E-EC43-99BB-32BD0F4E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EBEC0-A986-274E-BEF4-6699335F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8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6DE71-BD3D-6844-A41C-5D62621BC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6F8F2-AA05-C540-94A4-93D79367B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D972-B7A2-5943-BD6F-8E81E55B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ECFE1-11AF-DD4B-95F7-2286C8EF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955B9-05FE-D045-A606-33189CA2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9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580A-DDBD-084A-8687-AB97897B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01FC-8211-0A42-B790-73F870549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FC341-1D18-704B-AC2D-11D68AF2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FC6E-4C2D-D84B-8B4B-79E24A71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D314-895B-F84E-ACC1-C57EA088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255C-E0E9-EE49-AF0D-AF331AAB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4A1F-40EE-E843-9C83-437D8C7B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9B2E-7BBB-7F4E-976A-679A3BE4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E4000-3948-8346-87B8-673F7283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6B1CC-E53B-1B43-A6DC-F51D6950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2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A9A3-1A9A-E344-B587-9DD3220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09CE4-E97F-2B42-A0D6-9311A49B2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C1850-E99C-114E-AFE6-03E2CC25C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33620-F34A-2240-8FD2-D1BF213F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D952E-2D3E-C94C-B440-589DEB59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919CB-3C92-2C4C-9E46-F20AB0DD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4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1786-BE9B-C044-BC9E-44B52B4B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E6248-03B7-0E4C-924B-EE896A8A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B126-F2ED-3D42-A6F6-008ED9DAB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7BF94-351A-9549-9E60-6D0C9007D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6FAA1-EF5A-3D4D-BAD8-14CA6A2ED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F7278-A1C2-C544-AD95-2464E4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8AB31-FACC-D045-A830-2D01B817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72409-3DB9-734C-9ACC-EA637BD4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EE47-AF5C-A945-84CA-3D4BB229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6AFFF-E170-714E-95E4-1F47CC07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1F25A-DE30-DB42-B1AA-47F1F1E5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DDFB2-6ED9-EB46-819C-11BC1EAE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8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E977E-CA8C-564D-A8A0-E2375FE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A83D8-0C33-8949-8017-FD484E03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E5DEB-5082-6842-A98F-59590829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3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1578-B94F-FE4C-821D-AE1E136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52E2B-A872-D145-8026-CC5246E28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DE2B6-1CD0-384D-907C-22C4E4A1A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086B0-7B14-B14E-BC3F-CAF215F7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E3914-63D4-914B-9100-94134FD0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5F6D-D56E-224B-B953-1132F3E5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7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6D3A-025D-2345-95FF-8F4B9164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1D4BA-D0F2-1E48-ACF3-E51298358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7CFF5-486E-584E-B6CE-A3D6C67E4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4FABF-AAED-454F-BB5D-8DB2D920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C9C33-48BA-7546-8D20-E068FB4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8B7C-DB9A-0848-9040-91C5F02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7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F67A1-B2BD-DB41-8BBF-980A0301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5A576-4BD6-0D45-86A3-0E8AF9E68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AAA2B-4F5F-8B4A-B8BC-59A8EA5E8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1DD01-21DD-F743-A079-941EA63013D8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31C2B-35CD-2C43-A4BF-DFF5B82CE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74D3E-A3BE-9948-A5A8-E8A007455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F9967-41C8-CE46-A82F-6D7DBD16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5D8A9-5C97-3241-A30B-72D944C7DEFD}"/>
              </a:ext>
            </a:extLst>
          </p:cNvPr>
          <p:cNvSpPr/>
          <p:nvPr/>
        </p:nvSpPr>
        <p:spPr>
          <a:xfrm>
            <a:off x="842210" y="1911295"/>
            <a:ext cx="10507579" cy="2711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Restauran</a:t>
            </a: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review analysis with NLP and recommender system construction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Yelp capstone project report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Fan Yang</a:t>
            </a:r>
          </a:p>
        </p:txBody>
      </p:sp>
    </p:spTree>
    <p:extLst>
      <p:ext uri="{BB962C8B-B14F-4D97-AF65-F5344CB8AC3E}">
        <p14:creationId xmlns:p14="http://schemas.microsoft.com/office/powerpoint/2010/main" val="13230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8CFA6F-5144-4943-B1FD-67DE2236F1A7}"/>
              </a:ext>
            </a:extLst>
          </p:cNvPr>
          <p:cNvSpPr/>
          <p:nvPr/>
        </p:nvSpPr>
        <p:spPr>
          <a:xfrm>
            <a:off x="1042735" y="1113853"/>
            <a:ext cx="993006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Yelp is a crowd-sourced local business review networking site. </a:t>
            </a:r>
            <a:endParaRPr lang="en-US" sz="2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Yelp dataset contains about 6 million reviews on 200k business across several major cities.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Data were downloaded from Yelp</a:t>
            </a: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dataset in JSON files, including business, review,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checkin</a:t>
            </a: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tip and photo documents.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select review text about all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restaurants localized in Arizona between 2016 and 2018.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Natural Language Processing (NLP) and s</a:t>
            </a:r>
            <a:r>
              <a:rPr lang="en-US" sz="2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entiment analysis were performed, resulting in sentiment classifier modeling.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</a:rPr>
              <a:t>I also build restaurant recommender systems based on user rating.</a:t>
            </a:r>
            <a:endParaRPr lang="en-US" sz="220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3AB4E-006C-6340-A37C-47100317C1A2}"/>
              </a:ext>
            </a:extLst>
          </p:cNvPr>
          <p:cNvCxnSpPr/>
          <p:nvPr/>
        </p:nvCxnSpPr>
        <p:spPr>
          <a:xfrm>
            <a:off x="1042735" y="834191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4335DC4-125A-C340-95FE-2FE1AB0F2340}"/>
              </a:ext>
            </a:extLst>
          </p:cNvPr>
          <p:cNvSpPr/>
          <p:nvPr/>
        </p:nvSpPr>
        <p:spPr>
          <a:xfrm>
            <a:off x="4567394" y="176050"/>
            <a:ext cx="3100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  <a:endParaRPr lang="en-US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8F579-803A-1249-8C5E-8F32160A4EC6}"/>
              </a:ext>
            </a:extLst>
          </p:cNvPr>
          <p:cNvSpPr txBox="1"/>
          <p:nvPr/>
        </p:nvSpPr>
        <p:spPr>
          <a:xfrm>
            <a:off x="1540042" y="866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7E902-F52B-0B4F-9B62-CB3123EDBCE4}"/>
              </a:ext>
            </a:extLst>
          </p:cNvPr>
          <p:cNvSpPr txBox="1"/>
          <p:nvPr/>
        </p:nvSpPr>
        <p:spPr>
          <a:xfrm>
            <a:off x="465221" y="40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BC86A-9351-AA4A-B0C6-D32B02ECEFE0}"/>
              </a:ext>
            </a:extLst>
          </p:cNvPr>
          <p:cNvSpPr txBox="1"/>
          <p:nvPr/>
        </p:nvSpPr>
        <p:spPr>
          <a:xfrm>
            <a:off x="8085221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9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459DA-F57E-6845-A9FE-12EB6B9C83D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4" y="2563739"/>
            <a:ext cx="5816092" cy="192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E77FE5-0CF7-D34A-A2A0-6C8386EB00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1274" y="4805941"/>
            <a:ext cx="5816092" cy="192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5FB5D-09A8-3F4E-8BDF-E76A9E1547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68" y="2563739"/>
            <a:ext cx="5816092" cy="1928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1309E-4EF0-8149-AE7D-57665E47855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60168" y="4805941"/>
            <a:ext cx="5816092" cy="19283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24FAD6-94F8-7640-9BA2-E94887C8D0DF}"/>
              </a:ext>
            </a:extLst>
          </p:cNvPr>
          <p:cNvCxnSpPr/>
          <p:nvPr/>
        </p:nvCxnSpPr>
        <p:spPr>
          <a:xfrm>
            <a:off x="1022029" y="1074822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08410A6-52F7-1B41-B1B0-1A62349BA834}"/>
              </a:ext>
            </a:extLst>
          </p:cNvPr>
          <p:cNvSpPr/>
          <p:nvPr/>
        </p:nvSpPr>
        <p:spPr>
          <a:xfrm>
            <a:off x="737937" y="132838"/>
            <a:ext cx="107180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Generate new features from unstructured review text and test their distribution between positive and negative review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C2CFD-AD98-264E-ADCD-BA777EAC2609}"/>
              </a:ext>
            </a:extLst>
          </p:cNvPr>
          <p:cNvSpPr/>
          <p:nvPr/>
        </p:nvSpPr>
        <p:spPr>
          <a:xfrm>
            <a:off x="897287" y="1418908"/>
            <a:ext cx="9155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</a:rPr>
              <a:t>Positive review when ‘stars’ given by review user is above 4.0.</a:t>
            </a:r>
            <a:endParaRPr lang="en-US" sz="1900" dirty="0">
              <a:effectLst/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0000"/>
                </a:solidFill>
                <a:latin typeface="Arial" panose="020B0604020202020204" pitchFamily="34" charset="0"/>
              </a:rPr>
              <a:t>Detect text length, frequency of unique word, special symbol or marks.</a:t>
            </a:r>
            <a:endParaRPr lang="en-US" sz="190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8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1111D5-E300-2341-98E7-D5C6FA270F2D}"/>
              </a:ext>
            </a:extLst>
          </p:cNvPr>
          <p:cNvCxnSpPr/>
          <p:nvPr/>
        </p:nvCxnSpPr>
        <p:spPr>
          <a:xfrm>
            <a:off x="1042735" y="770023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C32EFB4-0235-8F4A-9B6F-EB7AF2827160}"/>
              </a:ext>
            </a:extLst>
          </p:cNvPr>
          <p:cNvSpPr/>
          <p:nvPr/>
        </p:nvSpPr>
        <p:spPr>
          <a:xfrm>
            <a:off x="1017036" y="160008"/>
            <a:ext cx="1020131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Visualizing correlations between positive review label and text features </a:t>
            </a:r>
            <a:endParaRPr lang="en-US" sz="23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502F1-EA87-D646-BA42-9747F67F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9" y="1346432"/>
            <a:ext cx="5456936" cy="4741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D72C6-08F6-2745-A7EE-6B8670C6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16" y="1174686"/>
            <a:ext cx="3859784" cy="45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3862F-847D-AB46-87BA-40778403F49B}"/>
              </a:ext>
            </a:extLst>
          </p:cNvPr>
          <p:cNvCxnSpPr/>
          <p:nvPr/>
        </p:nvCxnSpPr>
        <p:spPr>
          <a:xfrm>
            <a:off x="1042735" y="1138989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41F82A7-5A80-A444-9CE2-FC3035DB1E58}"/>
              </a:ext>
            </a:extLst>
          </p:cNvPr>
          <p:cNvSpPr/>
          <p:nvPr/>
        </p:nvSpPr>
        <p:spPr>
          <a:xfrm>
            <a:off x="1021080" y="169830"/>
            <a:ext cx="101498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KMeans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divide review text into clusters and reveal top features from each cluster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3FF07E-5FCB-8946-B2A9-C1C8399DFE73}"/>
              </a:ext>
            </a:extLst>
          </p:cNvPr>
          <p:cNvSpPr/>
          <p:nvPr/>
        </p:nvSpPr>
        <p:spPr>
          <a:xfrm>
            <a:off x="1042734" y="1496262"/>
            <a:ext cx="550330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Transform review text into </a:t>
            </a:r>
            <a:r>
              <a:rPr lang="en-US" sz="1900" dirty="0" err="1">
                <a:solidFill>
                  <a:srgbClr val="FF0000"/>
                </a:solidFill>
                <a:latin typeface="Helvetica Neue" panose="02000503000000020004" pitchFamily="2" charset="0"/>
              </a:rPr>
              <a:t>tf-idf</a:t>
            </a:r>
            <a:r>
              <a:rPr lang="en-US" sz="1900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by </a:t>
            </a:r>
            <a:r>
              <a:rPr lang="en-US" sz="19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TfidfVectorizer</a:t>
            </a:r>
            <a:endParaRPr lang="en-US" sz="19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408C3-A818-D643-8773-A61AA4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4" y="2704857"/>
            <a:ext cx="89662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7965FF-1431-4D4C-81EA-D370125A6128}"/>
              </a:ext>
            </a:extLst>
          </p:cNvPr>
          <p:cNvSpPr/>
          <p:nvPr/>
        </p:nvSpPr>
        <p:spPr>
          <a:xfrm>
            <a:off x="1042734" y="2198216"/>
            <a:ext cx="11224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5 cluster</a:t>
            </a:r>
            <a:endParaRPr lang="en-US" sz="19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3B9FA-E7BB-0A43-B773-1771913FFD30}"/>
              </a:ext>
            </a:extLst>
          </p:cNvPr>
          <p:cNvSpPr/>
          <p:nvPr/>
        </p:nvSpPr>
        <p:spPr>
          <a:xfrm>
            <a:off x="1042734" y="4638030"/>
            <a:ext cx="11224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2 cluster</a:t>
            </a:r>
            <a:endParaRPr lang="en-US" sz="19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96CA7-85D3-9F4D-B544-CDB7CDE8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54" y="5028401"/>
            <a:ext cx="8724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3862F-847D-AB46-87BA-40778403F49B}"/>
              </a:ext>
            </a:extLst>
          </p:cNvPr>
          <p:cNvCxnSpPr/>
          <p:nvPr/>
        </p:nvCxnSpPr>
        <p:spPr>
          <a:xfrm>
            <a:off x="1138987" y="1004980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41F82A7-5A80-A444-9CE2-FC3035DB1E58}"/>
              </a:ext>
            </a:extLst>
          </p:cNvPr>
          <p:cNvSpPr/>
          <p:nvPr/>
        </p:nvSpPr>
        <p:spPr>
          <a:xfrm>
            <a:off x="1515273" y="312017"/>
            <a:ext cx="920476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</a:rPr>
              <a:t>Build Logistic regression model classifying positive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E633F-AAAF-6F4F-8841-106D94AD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56" y="2267826"/>
            <a:ext cx="3369564" cy="2399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3B783-7CA2-8940-BF29-34C8408A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55" y="2266694"/>
            <a:ext cx="3369564" cy="2399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26885-2FD3-824E-A43B-DD0191787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695" y="2266694"/>
            <a:ext cx="3403600" cy="23655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E45957-EA69-C147-BAF2-C84D04D1BCCE}"/>
              </a:ext>
            </a:extLst>
          </p:cNvPr>
          <p:cNvSpPr/>
          <p:nvPr/>
        </p:nvSpPr>
        <p:spPr>
          <a:xfrm>
            <a:off x="5914417" y="5210971"/>
            <a:ext cx="522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PCA reduce dimensionality and speed up model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6A53E-4FC9-B945-9E56-8CCAFE1129CC}"/>
              </a:ext>
            </a:extLst>
          </p:cNvPr>
          <p:cNvSpPr/>
          <p:nvPr/>
        </p:nvSpPr>
        <p:spPr>
          <a:xfrm>
            <a:off x="1307857" y="4586233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Without 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5FC4E-5FCA-354B-A26C-33087533DE91}"/>
              </a:ext>
            </a:extLst>
          </p:cNvPr>
          <p:cNvSpPr/>
          <p:nvPr/>
        </p:nvSpPr>
        <p:spPr>
          <a:xfrm>
            <a:off x="7225517" y="4649497"/>
            <a:ext cx="218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PCA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30554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3862F-847D-AB46-87BA-40778403F49B}"/>
              </a:ext>
            </a:extLst>
          </p:cNvPr>
          <p:cNvCxnSpPr/>
          <p:nvPr/>
        </p:nvCxnSpPr>
        <p:spPr>
          <a:xfrm>
            <a:off x="1138987" y="1004980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41F82A7-5A80-A444-9CE2-FC3035DB1E58}"/>
              </a:ext>
            </a:extLst>
          </p:cNvPr>
          <p:cNvSpPr/>
          <p:nvPr/>
        </p:nvSpPr>
        <p:spPr>
          <a:xfrm>
            <a:off x="1863126" y="312017"/>
            <a:ext cx="85090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</a:rPr>
              <a:t>Build Random forest model classifying positive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5957-EA69-C147-BAF2-C84D04D1BCCE}"/>
              </a:ext>
            </a:extLst>
          </p:cNvPr>
          <p:cNvSpPr/>
          <p:nvPr/>
        </p:nvSpPr>
        <p:spPr>
          <a:xfrm>
            <a:off x="5914417" y="5371391"/>
            <a:ext cx="522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PCA reduce dimensionality and speed up model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6A53E-4FC9-B945-9E56-8CCAFE1129CC}"/>
              </a:ext>
            </a:extLst>
          </p:cNvPr>
          <p:cNvSpPr/>
          <p:nvPr/>
        </p:nvSpPr>
        <p:spPr>
          <a:xfrm>
            <a:off x="1361885" y="4746653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Without 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5FC4E-5FCA-354B-A26C-33087533DE91}"/>
              </a:ext>
            </a:extLst>
          </p:cNvPr>
          <p:cNvSpPr/>
          <p:nvPr/>
        </p:nvSpPr>
        <p:spPr>
          <a:xfrm>
            <a:off x="7353853" y="4809917"/>
            <a:ext cx="218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PCA transformation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B8E3CD-C796-4842-B181-BEFA227C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34" y="2161463"/>
            <a:ext cx="3588766" cy="2506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F0F066-71BC-DF45-B29B-CFD7D576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233" y="2136063"/>
            <a:ext cx="3570732" cy="2542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C4B7C5-1CF2-404F-9AA0-09714C0E0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3" y="2136063"/>
            <a:ext cx="3570732" cy="254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0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B0A904-BCDB-D04C-AFF8-DD771DA9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508" y="1310439"/>
            <a:ext cx="5435600" cy="163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219FA-70D0-F642-8D68-7A31784B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3592180"/>
            <a:ext cx="10716127" cy="1778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F1E3C-5711-3F43-8489-D27BD5CD2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78" y="1241133"/>
            <a:ext cx="3320716" cy="21175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A60D5-F417-6348-A103-48454752320A}"/>
              </a:ext>
            </a:extLst>
          </p:cNvPr>
          <p:cNvCxnSpPr/>
          <p:nvPr/>
        </p:nvCxnSpPr>
        <p:spPr>
          <a:xfrm>
            <a:off x="1042735" y="786065"/>
            <a:ext cx="1014984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729DC6-BECD-854F-8167-892114640702}"/>
              </a:ext>
            </a:extLst>
          </p:cNvPr>
          <p:cNvSpPr/>
          <p:nvPr/>
        </p:nvSpPr>
        <p:spPr>
          <a:xfrm>
            <a:off x="918191" y="176050"/>
            <a:ext cx="103990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</a:rPr>
              <a:t>Generating utility matrix and build restaurant recommender system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9F10785-9D46-1E4B-B4A0-2F7EF4808A96}"/>
              </a:ext>
            </a:extLst>
          </p:cNvPr>
          <p:cNvSpPr/>
          <p:nvPr/>
        </p:nvSpPr>
        <p:spPr>
          <a:xfrm>
            <a:off x="4448343" y="2235743"/>
            <a:ext cx="577515" cy="1283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5554069-A849-F547-9D40-D5D95687ABAB}"/>
              </a:ext>
            </a:extLst>
          </p:cNvPr>
          <p:cNvSpPr/>
          <p:nvPr/>
        </p:nvSpPr>
        <p:spPr>
          <a:xfrm rot="5400000">
            <a:off x="8117308" y="3230353"/>
            <a:ext cx="577515" cy="1283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F11DBA-3332-1641-B6B7-EB32CA669854}"/>
              </a:ext>
            </a:extLst>
          </p:cNvPr>
          <p:cNvSpPr/>
          <p:nvPr/>
        </p:nvSpPr>
        <p:spPr>
          <a:xfrm>
            <a:off x="586876" y="5798980"/>
            <a:ext cx="491679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Item-item similarity recommender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Matrix factorization recommender (NMF, UVD)</a:t>
            </a:r>
          </a:p>
        </p:txBody>
      </p:sp>
    </p:spTree>
    <p:extLst>
      <p:ext uri="{BB962C8B-B14F-4D97-AF65-F5344CB8AC3E}">
        <p14:creationId xmlns:p14="http://schemas.microsoft.com/office/powerpoint/2010/main" val="398490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E154D76-31D3-7A4E-AEEC-F6A5C7CE3362}"/>
              </a:ext>
            </a:extLst>
          </p:cNvPr>
          <p:cNvCxnSpPr/>
          <p:nvPr/>
        </p:nvCxnSpPr>
        <p:spPr>
          <a:xfrm>
            <a:off x="1112519" y="809437"/>
            <a:ext cx="996696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195A8D-3762-1645-A0B5-5140B41B6464}"/>
              </a:ext>
            </a:extLst>
          </p:cNvPr>
          <p:cNvSpPr/>
          <p:nvPr/>
        </p:nvSpPr>
        <p:spPr>
          <a:xfrm>
            <a:off x="694856" y="104094"/>
            <a:ext cx="10802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Project conclusions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422D73-C2EA-D141-8025-AE32316CF1BA}"/>
              </a:ext>
            </a:extLst>
          </p:cNvPr>
          <p:cNvSpPr/>
          <p:nvPr/>
        </p:nvSpPr>
        <p:spPr>
          <a:xfrm>
            <a:off x="1112519" y="1306566"/>
            <a:ext cx="915569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This project use TF-IDF to extract unstructured review text data.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Logistic regress and random forest models were built to classify positive and negative reviews.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Review text were grouped by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Kmeans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method by choosing 2 and 5 clusters, which identify top features from each cluster</a:t>
            </a:r>
          </a:p>
          <a:p>
            <a:pPr marL="457200" indent="-457200">
              <a:spcAft>
                <a:spcPts val="1800"/>
              </a:spcAft>
              <a:buFontTx/>
              <a:buAutoNum type="arabicPeriod"/>
            </a:pP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Restaurant recommender systems were built based on users rating records.</a:t>
            </a:r>
            <a:r>
              <a:rPr lang="zh-CN" alt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Arial" panose="020B0604020202020204" pitchFamily="34" charset="0"/>
              </a:rPr>
              <a:t>Performance of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recommender were evaluated by MSE.</a:t>
            </a:r>
          </a:p>
          <a:p>
            <a:pPr marL="457200" indent="-457200">
              <a:buAutoNum type="arabicPeriod"/>
            </a:pPr>
            <a:endParaRPr lang="en-US" sz="19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0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274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fan.yang@huskers.unl.edu</dc:creator>
  <cp:lastModifiedBy>fan.yang@huskers.unl.edu</cp:lastModifiedBy>
  <cp:revision>31</cp:revision>
  <cp:lastPrinted>2018-12-23T20:52:46Z</cp:lastPrinted>
  <dcterms:created xsi:type="dcterms:W3CDTF">2018-12-23T17:06:48Z</dcterms:created>
  <dcterms:modified xsi:type="dcterms:W3CDTF">2018-12-27T21:34:13Z</dcterms:modified>
</cp:coreProperties>
</file>